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modernComment_102_2F8CD1BD.xml" ContentType="application/vnd.ms-powerpoint.comments+xml"/>
  <Override PartName="/ppt/notesSlides/notesSlide1.xml" ContentType="application/vnd.openxmlformats-officedocument.presentationml.notesSlide+xml"/>
  <Override PartName="/ppt/comments/modernComment_111_68CC432F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D48427-4F0C-EFA8-7A2F-8DFAD30190B8}" name="Kelly Thomas" initials="KT" userId="3add419c1fc7db87" providerId="Windows Live"/>
  <p188:author id="{2285029B-F2CF-1BA4-F595-DCBF584A8B98}" name="Lauren Millang" initials="LM" userId="S::lmillang@vivayic.com::934f24ef-929f-4e25-a389-2cee3b7419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C2B9D5-A5B6-4567-A968-27B1DB8022DD}" v="2" dt="2022-08-02T17:17:00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9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modernComment_102_2F8CD1B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DAE98CF-C0CA-4B20-B684-89E17157DA6F}" authorId="{45D48427-4F0C-EFA8-7A2F-8DFAD30190B8}" status="resolved" created="2022-08-02T17:17:00.43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97757885" sldId="258"/>
      <ac:spMk id="2" creationId="{00000000-0000-0000-0000-000000000000}"/>
      <ac:txMk cp="0" len="16">
        <ac:context len="17" hash="2315351905"/>
      </ac:txMk>
    </ac:txMkLst>
    <p188:pos x="4241320" y="1006415"/>
    <p188:txBody>
      <a:bodyPr/>
      <a:lstStyle/>
      <a:p>
        <a:r>
          <a:rPr lang="en-US"/>
          <a:t>Should bullets match what appears in the corresponding lesson plan: https://1drv.ms/w/s!Aofbxx-cQd06gyZs8eG8MKdRYzYX?e=12YcK8&amp;nav=eyJjIjoxMTY3Mjk5ODAxfQ%3D%3D ?</a:t>
        </a:r>
      </a:p>
    </p188:txBody>
  </p188:cm>
</p188:cmLst>
</file>

<file path=ppt/comments/modernComment_111_68CC432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84C0EEA-B293-D540-AF2E-BC3949CD712D}" authorId="{2285029B-F2CF-1BA4-F595-DCBF584A8B98}" created="2022-11-11T16:15:15.089">
    <pc:sldMkLst xmlns:pc="http://schemas.microsoft.com/office/powerpoint/2013/main/command">
      <pc:docMk/>
      <pc:sldMk cId="1758217007" sldId="273"/>
    </pc:sldMkLst>
    <p188:txBody>
      <a:bodyPr/>
      <a:lstStyle/>
      <a:p>
        <a:r>
          <a:rPr lang="en-US"/>
          <a:t>Lauren- check lessons and add some instruction sets or ILT like language in the notes throughout…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5BC64-6478-EB47-A67E-641DC6012A86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A2126-9EA8-E743-938A-5771A44B8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A0402-7217-D749-97D6-3537D4EDBB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8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2476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175" y="4596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0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BDA325-8AD6-9942-936A-F69D9FA01D55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F4F2D0D-C5E3-AE42-ABBB-D37E7EB57C8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74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8/10/relationships/comments" Target="../comments/modernComment_102_2F8CD1BD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1_68CC432F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B9A894-3368-A24A-766E-AAAC2C703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11" b="17720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78593E4-9F18-4133-8E6D-49F2BD5E1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197" y="5120640"/>
            <a:ext cx="10058400" cy="82296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GOTHAM-BOOK" panose="02000504050000020004" pitchFamily="2" charset="0"/>
              </a:rPr>
              <a:t>The Necessity of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543513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  <a:latin typeface="GOTHAM-BOOK" panose="02000504050000020004" pitchFamily="2" charset="0"/>
              </a:rPr>
              <a:t>Lesson 5 - Sustainable Agriculture: Social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2D7CB0-CBA7-460E-824A-FAAA7D333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031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1C6406-8520-4CCB-B38F-6D4DAC19E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893A1F-D5D8-4034-A28F-4D8F18C46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590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516835"/>
            <a:ext cx="3735502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GOTHAM-BOOK" panose="02000504050000020004" pitchFamily="2" charset="0"/>
              </a:rPr>
              <a:t>100 Years Ago…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71" y="2653800"/>
            <a:ext cx="3735500" cy="333551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GOTHAM-BOOK" panose="02000504050000020004" pitchFamily="2" charset="0"/>
              </a:rPr>
              <a:t>How would you feed your family?</a:t>
            </a:r>
          </a:p>
          <a:p>
            <a:r>
              <a:rPr lang="en-US" sz="1800" dirty="0">
                <a:solidFill>
                  <a:srgbClr val="FFFFFF"/>
                </a:solidFill>
                <a:latin typeface="GOTHAM-BOOK" panose="02000504050000020004" pitchFamily="2" charset="0"/>
              </a:rPr>
              <a:t>How would you spend your day?</a:t>
            </a:r>
          </a:p>
          <a:p>
            <a:r>
              <a:rPr lang="en-US" sz="1800" dirty="0">
                <a:solidFill>
                  <a:srgbClr val="FFFFFF"/>
                </a:solidFill>
                <a:latin typeface="GOTHAM-BOOK" panose="02000504050000020004" pitchFamily="2" charset="0"/>
              </a:rPr>
              <a:t>What would you not have time to do?</a:t>
            </a:r>
          </a:p>
          <a:p>
            <a:r>
              <a:rPr lang="en-US" sz="1800" dirty="0">
                <a:solidFill>
                  <a:srgbClr val="FFFFFF"/>
                </a:solidFill>
                <a:latin typeface="GOTHAM-BOOK" panose="02000504050000020004" pitchFamily="2" charset="0"/>
              </a:rPr>
              <a:t>How would life look different?</a:t>
            </a:r>
          </a:p>
          <a:p>
            <a:pPr marL="0" indent="0">
              <a:buNone/>
            </a:pP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08754F-0BAB-43E5-8CCC-828C2FC9B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679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" t="5378" r="46" b="25481"/>
          <a:stretch/>
        </p:blipFill>
        <p:spPr>
          <a:xfrm>
            <a:off x="4812161" y="-2655"/>
            <a:ext cx="3606643" cy="335859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FBFE7E1-0D9B-4B97-B754-C68544879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6279" y="0"/>
            <a:ext cx="3610035" cy="3355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men standing around a tractor in a field&#10;&#10;Description automatically generated with low confidence">
            <a:extLst>
              <a:ext uri="{FF2B5EF4-FFF2-40B4-BE49-F238E27FC236}">
                <a16:creationId xmlns:a16="http://schemas.microsoft.com/office/drawing/2014/main" id="{3579E789-3180-189C-3601-9353C837C6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41" r="5712" b="4"/>
          <a:stretch/>
        </p:blipFill>
        <p:spPr>
          <a:xfrm>
            <a:off x="8576279" y="10"/>
            <a:ext cx="3610035" cy="3355932"/>
          </a:xfrm>
          <a:prstGeom prst="rect">
            <a:avLst/>
          </a:prstGeom>
        </p:spPr>
      </p:pic>
      <p:pic>
        <p:nvPicPr>
          <p:cNvPr id="6" name="Picture 5" descr="A group of children in a classroom&#10;&#10;Description automatically generated with medium confidence">
            <a:extLst>
              <a:ext uri="{FF2B5EF4-FFF2-40B4-BE49-F238E27FC236}">
                <a16:creationId xmlns:a16="http://schemas.microsoft.com/office/drawing/2014/main" id="{1C1B339D-2C1C-4B94-8BED-C92676ADAC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99" r="2" b="10432"/>
          <a:stretch/>
        </p:blipFill>
        <p:spPr>
          <a:xfrm>
            <a:off x="4812160" y="3504904"/>
            <a:ext cx="7379840" cy="335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2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44880" y="-78422"/>
            <a:ext cx="10058400" cy="1449387"/>
          </a:xfrm>
        </p:spPr>
        <p:txBody>
          <a:bodyPr/>
          <a:lstStyle/>
          <a:p>
            <a:r>
              <a:rPr lang="en-US" dirty="0">
                <a:latin typeface="GOTHAM-BOOK" panose="02000504050000020004" pitchFamily="2" charset="0"/>
              </a:rPr>
              <a:t>Small Group Jobs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4294967295"/>
          </p:nvPr>
        </p:nvSpPr>
        <p:spPr>
          <a:xfrm>
            <a:off x="1035367" y="1527143"/>
            <a:ext cx="4938713" cy="402272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GOTHAM-BOOK" panose="02000504050000020004" pitchFamily="2" charset="0"/>
              </a:rPr>
              <a:t> </a:t>
            </a:r>
            <a:r>
              <a:rPr lang="en-US" b="1" dirty="0">
                <a:latin typeface="GOTHAM-BOOK" panose="02000504050000020004" pitchFamily="2" charset="0"/>
              </a:rPr>
              <a:t>Researcher</a:t>
            </a:r>
            <a:r>
              <a:rPr lang="en-US" dirty="0">
                <a:latin typeface="GOTHAM-BOOK" panose="02000504050000020004" pitchFamily="2" charset="0"/>
              </a:rPr>
              <a:t> – gather research on the food product origin. This will include conducting research on how the food product is grown or raised and may include interviewing a farmer or rancher that raises this product.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GOTHAM-BOOK" panose="02000504050000020004" pitchFamily="2" charset="0"/>
              </a:rPr>
              <a:t> Researcher</a:t>
            </a:r>
            <a:r>
              <a:rPr lang="en-US" dirty="0">
                <a:latin typeface="GOTHAM-BOOK" panose="02000504050000020004" pitchFamily="2" charset="0"/>
              </a:rPr>
              <a:t> – work with the other two researchers to study the transportation options and routes for the food product.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GOTHAM-BOOK" panose="02000504050000020004" pitchFamily="2" charset="0"/>
              </a:rPr>
              <a:t> Map maker </a:t>
            </a:r>
            <a:r>
              <a:rPr lang="en-US" dirty="0">
                <a:latin typeface="GOTHAM-BOOK" panose="02000504050000020004" pitchFamily="2" charset="0"/>
              </a:rPr>
              <a:t>– work with all researchers to create a visual representation of the route for the food product from the farm to the school community (paper or computer based)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6BAB16-62DC-70A8-857F-9BD3B5394F2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97230" y="1527143"/>
            <a:ext cx="4937125" cy="40227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GOTHAM-BOOK" panose="02000504050000020004" pitchFamily="2" charset="0"/>
              </a:rPr>
              <a:t> Researcher</a:t>
            </a:r>
            <a:r>
              <a:rPr lang="en-US" dirty="0">
                <a:latin typeface="GOTHAM-BOOK" panose="02000504050000020004" pitchFamily="2" charset="0"/>
              </a:rPr>
              <a:t> – study food access in the local community around the school. Research can include Feeding America’s Map the Meal website for community statistics around food. </a:t>
            </a:r>
          </a:p>
          <a:p>
            <a:pPr marL="0" indent="0">
              <a:buNone/>
            </a:pPr>
            <a:r>
              <a:rPr lang="en-US" sz="1800" dirty="0">
                <a:latin typeface="GOTHAM-BOOK" panose="02000504050000020004" pitchFamily="2" charset="0"/>
              </a:rPr>
              <a:t>	 http://</a:t>
            </a:r>
            <a:r>
              <a:rPr lang="en-US" sz="1800" dirty="0" err="1">
                <a:latin typeface="GOTHAM-BOOK" panose="02000504050000020004" pitchFamily="2" charset="0"/>
              </a:rPr>
              <a:t>map.feedingamerica.org</a:t>
            </a:r>
            <a:r>
              <a:rPr lang="en-US" sz="1800" dirty="0">
                <a:latin typeface="GOTHAM-BOOK" panose="02000504050000020004" pitchFamily="2" charset="0"/>
              </a:rPr>
              <a:t>/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endParaRPr lang="en-US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A6033FF0-959F-9AFD-304D-0CD4B3673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494" y="3669136"/>
            <a:ext cx="2308334" cy="2308334"/>
          </a:xfrm>
          <a:prstGeom prst="rect">
            <a:avLst/>
          </a:prstGeom>
          <a:ln w="127000" cap="sq">
            <a:solidFill>
              <a:schemeClr val="accent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775788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C589431-5303-8A78-E6E5-0EA25369232B}"/>
              </a:ext>
            </a:extLst>
          </p:cNvPr>
          <p:cNvSpPr txBox="1">
            <a:spLocks/>
          </p:cNvSpPr>
          <p:nvPr/>
        </p:nvSpPr>
        <p:spPr>
          <a:xfrm>
            <a:off x="845227" y="684536"/>
            <a:ext cx="4937760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GOTHAM-BOOK" panose="02000504050000020004" pitchFamily="2" charset="0"/>
              </a:rPr>
              <a:t>LEARN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0BA734-4EF9-3214-7B9E-33F8DEE3B1BD}"/>
              </a:ext>
            </a:extLst>
          </p:cNvPr>
          <p:cNvSpPr txBox="1"/>
          <p:nvPr/>
        </p:nvSpPr>
        <p:spPr>
          <a:xfrm>
            <a:off x="845227" y="6125898"/>
            <a:ext cx="335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OTHAM-BOOK" panose="02000504050000020004" pitchFamily="2" charset="0"/>
              </a:rPr>
              <a:t>What have you learned?</a:t>
            </a:r>
            <a:endParaRPr lang="en-US" dirty="0">
              <a:highlight>
                <a:srgbClr val="FFFF00"/>
              </a:highlight>
              <a:latin typeface="GOTHAM-BOOK" panose="0200050405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B3771B-5911-F099-6205-75EA5A8230CD}"/>
              </a:ext>
            </a:extLst>
          </p:cNvPr>
          <p:cNvSpPr/>
          <p:nvPr/>
        </p:nvSpPr>
        <p:spPr>
          <a:xfrm>
            <a:off x="893621" y="1422009"/>
            <a:ext cx="9778731" cy="4703889"/>
          </a:xfrm>
          <a:prstGeom prst="rect">
            <a:avLst/>
          </a:prstGeom>
          <a:gradFill>
            <a:gsLst>
              <a:gs pos="0">
                <a:schemeClr val="accent1">
                  <a:lumMod val="74000"/>
                  <a:lumOff val="26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170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897</TotalTime>
  <Words>186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GOTHAM-BOOK</vt:lpstr>
      <vt:lpstr>Retrospect</vt:lpstr>
      <vt:lpstr>The Necessity of Food</vt:lpstr>
      <vt:lpstr>100 Years Ago…</vt:lpstr>
      <vt:lpstr>Small Group Jobs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Gibson</dc:creator>
  <cp:lastModifiedBy>Lauren Millang</cp:lastModifiedBy>
  <cp:revision>39</cp:revision>
  <dcterms:created xsi:type="dcterms:W3CDTF">2017-05-17T17:13:04Z</dcterms:created>
  <dcterms:modified xsi:type="dcterms:W3CDTF">2022-11-14T16:31:52Z</dcterms:modified>
</cp:coreProperties>
</file>